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263" r:id="rId15"/>
    <p:sldId id="264" r:id="rId16"/>
    <p:sldId id="265" r:id="rId17"/>
    <p:sldId id="266" r:id="rId18"/>
    <p:sldId id="267" r:id="rId19"/>
    <p:sldId id="271" r:id="rId20"/>
    <p:sldId id="272" r:id="rId21"/>
    <p:sldId id="273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Relationship Id="rId41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7412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7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4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0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557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9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1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7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09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2C1F3CE-D771-FD48-AA8A-64FCE2CC9920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04E36E4-F69B-2149-9F00-762978EE4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9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0"/>
            <a:ext cx="9418320" cy="4041648"/>
          </a:xfrm>
        </p:spPr>
        <p:txBody>
          <a:bodyPr/>
          <a:lstStyle/>
          <a:p>
            <a:r>
              <a:rPr lang="en-US" dirty="0"/>
              <a:t>Historical Progress Towards Quality Higher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447903"/>
            <a:ext cx="6758722" cy="1691640"/>
          </a:xfrm>
        </p:spPr>
        <p:txBody>
          <a:bodyPr>
            <a:noAutofit/>
          </a:bodyPr>
          <a:lstStyle/>
          <a:p>
            <a:r>
              <a:rPr lang="en-US" sz="2600" b="1" i="1" dirty="0">
                <a:solidFill>
                  <a:schemeClr val="tx1"/>
                </a:solidFill>
              </a:rPr>
              <a:t>Professor </a:t>
            </a:r>
            <a:r>
              <a:rPr lang="en-US" sz="2600" b="1" i="1" dirty="0" err="1">
                <a:solidFill>
                  <a:schemeClr val="tx1"/>
                </a:solidFill>
              </a:rPr>
              <a:t>Ved</a:t>
            </a:r>
            <a:r>
              <a:rPr lang="en-US" sz="2600" b="1" i="1" dirty="0">
                <a:solidFill>
                  <a:schemeClr val="tx1"/>
                </a:solidFill>
              </a:rPr>
              <a:t> Prakash</a:t>
            </a:r>
            <a:br>
              <a:rPr lang="en-US" sz="2600" b="1" i="1" dirty="0">
                <a:solidFill>
                  <a:schemeClr val="tx1"/>
                </a:solidFill>
              </a:rPr>
            </a:br>
            <a:r>
              <a:rPr lang="en-US" sz="2600" b="1" i="1" dirty="0">
                <a:solidFill>
                  <a:schemeClr val="tx1"/>
                </a:solidFill>
              </a:rPr>
              <a:t>Former Chairman</a:t>
            </a:r>
            <a:br>
              <a:rPr lang="en-US" sz="2600" b="1" i="1" dirty="0">
                <a:solidFill>
                  <a:schemeClr val="tx1"/>
                </a:solidFill>
              </a:rPr>
            </a:br>
            <a:r>
              <a:rPr lang="en-US" sz="2600" b="1" i="1" dirty="0">
                <a:solidFill>
                  <a:schemeClr val="tx1"/>
                </a:solidFill>
              </a:rPr>
              <a:t>University Grants Commission</a:t>
            </a:r>
            <a:br>
              <a:rPr lang="en-US" sz="2600" b="1" i="1" dirty="0">
                <a:solidFill>
                  <a:schemeClr val="tx1"/>
                </a:solidFill>
              </a:rPr>
            </a:br>
            <a:r>
              <a:rPr lang="en-US" sz="2600" b="1" i="1" dirty="0">
                <a:solidFill>
                  <a:schemeClr val="tx1"/>
                </a:solidFill>
              </a:rPr>
              <a:t>New Delhi, India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020594" y="4447903"/>
            <a:ext cx="3143795" cy="1691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3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Quality Assessment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Comprehensive program accreditation needed.</a:t>
            </a:r>
          </a:p>
          <a:p>
            <a:r>
              <a:rPr lang="en-US" sz="2400" dirty="0"/>
              <a:t>Internal self evaluation and external review by international experts considered vital.</a:t>
            </a:r>
          </a:p>
          <a:p>
            <a:r>
              <a:rPr lang="en-US" sz="2400" dirty="0"/>
              <a:t>Due attention needed for specific institutional, national and regional context.</a:t>
            </a:r>
          </a:p>
        </p:txBody>
      </p:sp>
    </p:spTree>
    <p:extLst>
      <p:ext uri="{BB962C8B-B14F-4D97-AF65-F5344CB8AC3E}">
        <p14:creationId xmlns:p14="http://schemas.microsoft.com/office/powerpoint/2010/main" val="5840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Shifts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83419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Policy Shifts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Looking at quality in transformation (transforming the lives of students &amp; people at large) &amp; renewed focus on governance.</a:t>
            </a:r>
          </a:p>
          <a:p>
            <a:r>
              <a:rPr lang="en-US" sz="2400" dirty="0"/>
              <a:t>Religious, political and social pressures shape up quality across globe. </a:t>
            </a:r>
          </a:p>
          <a:p>
            <a:r>
              <a:rPr lang="en-US" sz="2400" dirty="0"/>
              <a:t>Universities continuously undergoing transformation. System striving hard to respond to changing needs of global economy.</a:t>
            </a:r>
          </a:p>
          <a:p>
            <a:r>
              <a:rPr lang="en-US" sz="2400" dirty="0"/>
              <a:t>Sector witnessing policy shifts &amp; implementation of new strategies. </a:t>
            </a:r>
          </a:p>
          <a:p>
            <a:r>
              <a:rPr lang="en-US" sz="2400" dirty="0"/>
              <a:t>Liberalization created competition for prestige. </a:t>
            </a:r>
          </a:p>
          <a:p>
            <a:r>
              <a:rPr lang="en-US" sz="2400" dirty="0"/>
              <a:t>Modern research universities impacting beyond territorial borders.</a:t>
            </a:r>
          </a:p>
        </p:txBody>
      </p:sp>
    </p:spTree>
    <p:extLst>
      <p:ext uri="{BB962C8B-B14F-4D97-AF65-F5344CB8AC3E}">
        <p14:creationId xmlns:p14="http://schemas.microsoft.com/office/powerpoint/2010/main" val="1597519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Policy Shifts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Overriding emphasis placed on increasing societal demands.</a:t>
            </a:r>
          </a:p>
          <a:p>
            <a:r>
              <a:rPr lang="en-US" sz="2400" dirty="0"/>
              <a:t>Universities incentivized for global ranking.</a:t>
            </a:r>
          </a:p>
          <a:p>
            <a:r>
              <a:rPr lang="en-US" sz="2400" dirty="0"/>
              <a:t>Universities becoming business and customer oriented. </a:t>
            </a:r>
          </a:p>
          <a:p>
            <a:r>
              <a:rPr lang="en-US" sz="2400" dirty="0"/>
              <a:t>Commoditization of knowledge - a daunting situation.</a:t>
            </a:r>
          </a:p>
          <a:p>
            <a:r>
              <a:rPr lang="en-US" sz="2400" dirty="0"/>
              <a:t>Universities left to market forces risky. </a:t>
            </a:r>
          </a:p>
        </p:txBody>
      </p:sp>
    </p:spTree>
    <p:extLst>
      <p:ext uri="{BB962C8B-B14F-4D97-AF65-F5344CB8AC3E}">
        <p14:creationId xmlns:p14="http://schemas.microsoft.com/office/powerpoint/2010/main" val="251259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Challenge: Rethinking Quality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83521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Major Challenge: Rethinking Quality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Quality a social construct- continues to remain a moving target.</a:t>
            </a:r>
          </a:p>
          <a:p>
            <a:r>
              <a:rPr lang="en-US" sz="2400" dirty="0"/>
              <a:t>Quality has both national and international dimensions.</a:t>
            </a:r>
          </a:p>
          <a:p>
            <a:r>
              <a:rPr lang="en-US" sz="2400" dirty="0"/>
              <a:t>“</a:t>
            </a:r>
            <a:r>
              <a:rPr lang="en-US" sz="2400" dirty="0" err="1"/>
              <a:t>Massification</a:t>
            </a:r>
            <a:r>
              <a:rPr lang="en-US" sz="2400" dirty="0"/>
              <a:t>” meeting social demands, but not employer demands due to skill mismatch.</a:t>
            </a:r>
          </a:p>
          <a:p>
            <a:r>
              <a:rPr lang="en-US" sz="2400" dirty="0"/>
              <a:t>Emphasis should be on core fundamentals and futuristic orientation.</a:t>
            </a:r>
          </a:p>
          <a:p>
            <a:r>
              <a:rPr lang="en-US" sz="2400" dirty="0"/>
              <a:t>Emphasis to be on high quality inputs with exceptional outcomes.</a:t>
            </a:r>
          </a:p>
        </p:txBody>
      </p:sp>
    </p:spTree>
    <p:extLst>
      <p:ext uri="{BB962C8B-B14F-4D97-AF65-F5344CB8AC3E}">
        <p14:creationId xmlns:p14="http://schemas.microsoft.com/office/powerpoint/2010/main" val="1446508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Major Challenge: Rethinking Quality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Quality, a question of degree.</a:t>
            </a:r>
          </a:p>
          <a:p>
            <a:r>
              <a:rPr lang="en-US" sz="2400" dirty="0"/>
              <a:t>Quality in relation to assurance and assessment.  </a:t>
            </a:r>
          </a:p>
          <a:p>
            <a:r>
              <a:rPr lang="en-US" sz="2400" dirty="0"/>
              <a:t>Distinction between internal and external quality assurance. </a:t>
            </a:r>
          </a:p>
          <a:p>
            <a:r>
              <a:rPr lang="en-US" sz="2400" dirty="0"/>
              <a:t>Continuing professional development of faculty assuming </a:t>
            </a:r>
            <a:r>
              <a:rPr lang="en-US" sz="2400" dirty="0" err="1"/>
              <a:t>centre</a:t>
            </a:r>
            <a:r>
              <a:rPr lang="en-US" sz="2400" dirty="0"/>
              <a:t> stage.</a:t>
            </a:r>
          </a:p>
          <a:p>
            <a:r>
              <a:rPr lang="en-US" sz="2400" dirty="0"/>
              <a:t>Cardinal concern of quality also manifested by the value system.</a:t>
            </a:r>
          </a:p>
          <a:p>
            <a:r>
              <a:rPr lang="en-US" sz="2400" dirty="0"/>
              <a:t>Insightful questions raised about students, faculty, new knowledge, community.</a:t>
            </a:r>
          </a:p>
        </p:txBody>
      </p:sp>
    </p:spTree>
    <p:extLst>
      <p:ext uri="{BB962C8B-B14F-4D97-AF65-F5344CB8AC3E}">
        <p14:creationId xmlns:p14="http://schemas.microsoft.com/office/powerpoint/2010/main" val="1898725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Major Challenge: Rethinking Quality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Quality in HE requires multiple interventions. </a:t>
            </a:r>
          </a:p>
          <a:p>
            <a:r>
              <a:rPr lang="en-US" sz="2400" dirty="0"/>
              <a:t>Norms and standards needed for accreditation of institutions and programs.</a:t>
            </a:r>
          </a:p>
          <a:p>
            <a:r>
              <a:rPr lang="en-US" sz="2400" dirty="0"/>
              <a:t>Increasing trend both International and National, towards ranking of HEIs.</a:t>
            </a:r>
          </a:p>
          <a:p>
            <a:r>
              <a:rPr lang="en-US" sz="2400" dirty="0"/>
              <a:t>Weeding out obsolescence in curricular provisions.  </a:t>
            </a:r>
          </a:p>
          <a:p>
            <a:r>
              <a:rPr lang="en-US" sz="2400" dirty="0"/>
              <a:t>Quality requires testing of curriculum on higher order abilities.</a:t>
            </a:r>
          </a:p>
          <a:p>
            <a:r>
              <a:rPr lang="en-US" sz="2400" dirty="0"/>
              <a:t>Teacher a powerful instrument to bring out innate qualities of thought &amp; practice.</a:t>
            </a:r>
          </a:p>
        </p:txBody>
      </p:sp>
    </p:spTree>
    <p:extLst>
      <p:ext uri="{BB962C8B-B14F-4D97-AF65-F5344CB8AC3E}">
        <p14:creationId xmlns:p14="http://schemas.microsoft.com/office/powerpoint/2010/main" val="516322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Major Challenge: Rethinking Quality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Placement profile of students a benchmark indicator of quality. </a:t>
            </a:r>
          </a:p>
          <a:p>
            <a:r>
              <a:rPr lang="en-US" sz="2400" dirty="0"/>
              <a:t>Appreciation for quality of research, patents and their commercial exploitation.</a:t>
            </a:r>
          </a:p>
          <a:p>
            <a:r>
              <a:rPr lang="en-US" sz="2400" dirty="0"/>
              <a:t>UNESCO laudable effort to operationalize quality focusing on subject benchmarking.</a:t>
            </a:r>
          </a:p>
        </p:txBody>
      </p:sp>
    </p:spTree>
    <p:extLst>
      <p:ext uri="{BB962C8B-B14F-4D97-AF65-F5344CB8AC3E}">
        <p14:creationId xmlns:p14="http://schemas.microsoft.com/office/powerpoint/2010/main" val="438547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Emergence of New Quality Assurance Practices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142315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the Discourse on Quality Assurance in HE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367003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Emergence of New Quality Assurance Practices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“</a:t>
            </a:r>
            <a:r>
              <a:rPr lang="en-US" sz="2400" dirty="0" err="1"/>
              <a:t>Massification</a:t>
            </a:r>
            <a:r>
              <a:rPr lang="en-US" sz="2400" dirty="0"/>
              <a:t>” &amp; globalization has changed relationship between state and institutions.</a:t>
            </a:r>
          </a:p>
          <a:p>
            <a:r>
              <a:rPr lang="en-US" sz="2400" dirty="0"/>
              <a:t>Policy makers seeking new means for assuring quality. </a:t>
            </a:r>
          </a:p>
          <a:p>
            <a:r>
              <a:rPr lang="en-US" sz="2400" dirty="0"/>
              <a:t>Global demand for skilled workforce encouraging changes in quality frameworks.</a:t>
            </a:r>
          </a:p>
          <a:p>
            <a:r>
              <a:rPr lang="en-US" sz="2400" dirty="0"/>
              <a:t>Rapid growth leading to privatization posing novel challenges.</a:t>
            </a:r>
          </a:p>
          <a:p>
            <a:r>
              <a:rPr lang="en-US" sz="2400" dirty="0"/>
              <a:t>Traditional Quality frameworks require context specific modifications.</a:t>
            </a:r>
          </a:p>
        </p:txBody>
      </p:sp>
    </p:spTree>
    <p:extLst>
      <p:ext uri="{BB962C8B-B14F-4D97-AF65-F5344CB8AC3E}">
        <p14:creationId xmlns:p14="http://schemas.microsoft.com/office/powerpoint/2010/main" val="349595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Emergence of New Quality Assurance Practices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Competitive forces require institutions to change to new practices.</a:t>
            </a:r>
          </a:p>
          <a:p>
            <a:r>
              <a:rPr lang="en-US" sz="2400" dirty="0"/>
              <a:t>New practices seeking to respond to concern of value for money.</a:t>
            </a:r>
          </a:p>
          <a:p>
            <a:r>
              <a:rPr lang="en-US" sz="2400" dirty="0"/>
              <a:t>Developments leading to innovative forms of academic quality assurance. </a:t>
            </a:r>
          </a:p>
          <a:p>
            <a:r>
              <a:rPr lang="en-US" sz="2400" dirty="0"/>
              <a:t>Challenge to design effective &amp; efficient policy framework to assure academic standards.</a:t>
            </a:r>
          </a:p>
        </p:txBody>
      </p:sp>
    </p:spTree>
    <p:extLst>
      <p:ext uri="{BB962C8B-B14F-4D97-AF65-F5344CB8AC3E}">
        <p14:creationId xmlns:p14="http://schemas.microsoft.com/office/powerpoint/2010/main" val="488463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National Higher Education Qualification Framework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NHEQF</a:t>
            </a:r>
          </a:p>
        </p:txBody>
      </p:sp>
    </p:spTree>
    <p:extLst>
      <p:ext uri="{BB962C8B-B14F-4D97-AF65-F5344CB8AC3E}">
        <p14:creationId xmlns:p14="http://schemas.microsoft.com/office/powerpoint/2010/main" val="1985131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National Higher Education Qualification Framework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61872" y="1699618"/>
            <a:ext cx="8595360" cy="4351337"/>
          </a:xfrm>
        </p:spPr>
        <p:txBody>
          <a:bodyPr>
            <a:noAutofit/>
          </a:bodyPr>
          <a:lstStyle/>
          <a:p>
            <a:r>
              <a:rPr lang="en-US" sz="2400" dirty="0"/>
              <a:t>Some countries still to develop NHEQF.</a:t>
            </a:r>
          </a:p>
          <a:p>
            <a:r>
              <a:rPr lang="en-US" sz="2400" dirty="0"/>
              <a:t>NHEQF provides broad descriptors of academic levels &amp; learning outcomes. </a:t>
            </a:r>
          </a:p>
          <a:p>
            <a:r>
              <a:rPr lang="en-US" sz="2400" dirty="0"/>
              <a:t>Stipulates academic credits based on time taken and academic workload.  </a:t>
            </a:r>
          </a:p>
          <a:p>
            <a:r>
              <a:rPr lang="en-US" sz="2400" dirty="0"/>
              <a:t>Focuses on learning outcomes rather than course contents.</a:t>
            </a:r>
          </a:p>
          <a:p>
            <a:r>
              <a:rPr lang="en-US" sz="2400" dirty="0"/>
              <a:t>Provides authentic information about the learner.</a:t>
            </a:r>
          </a:p>
        </p:txBody>
      </p:sp>
    </p:spTree>
    <p:extLst>
      <p:ext uri="{BB962C8B-B14F-4D97-AF65-F5344CB8AC3E}">
        <p14:creationId xmlns:p14="http://schemas.microsoft.com/office/powerpoint/2010/main" val="79341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National Higher Education Qualification Framework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Contributes to an overall national quality assurance system. </a:t>
            </a:r>
          </a:p>
          <a:p>
            <a:r>
              <a:rPr lang="en-US" sz="2400" dirty="0"/>
              <a:t>NHEQF based on a set of criteria approved nationally and comparable with international quality standards needed.</a:t>
            </a:r>
          </a:p>
          <a:p>
            <a:r>
              <a:rPr lang="en-US" sz="2400" dirty="0"/>
              <a:t>NHEQF and subject benchmarking going to become a regulatory device.</a:t>
            </a:r>
          </a:p>
        </p:txBody>
      </p:sp>
    </p:spTree>
    <p:extLst>
      <p:ext uri="{BB962C8B-B14F-4D97-AF65-F5344CB8AC3E}">
        <p14:creationId xmlns:p14="http://schemas.microsoft.com/office/powerpoint/2010/main" val="308543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Benchmarking in HE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20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Benchmarking in HE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Benchmarking a continuous and self improvement tool. </a:t>
            </a:r>
          </a:p>
          <a:p>
            <a:r>
              <a:rPr lang="en-US" sz="2400" dirty="0"/>
              <a:t>Benchmarking a way of comparing, finding and adopting best practices.</a:t>
            </a:r>
          </a:p>
          <a:p>
            <a:r>
              <a:rPr lang="en-US" sz="2400" dirty="0"/>
              <a:t>Successful benchmarking requires institutional willingness.</a:t>
            </a:r>
          </a:p>
          <a:p>
            <a:r>
              <a:rPr lang="en-US" sz="2400" dirty="0"/>
              <a:t>Internal benchmarking. </a:t>
            </a:r>
          </a:p>
          <a:p>
            <a:r>
              <a:rPr lang="en-US" sz="2400" dirty="0"/>
              <a:t>External benchmarking.</a:t>
            </a:r>
          </a:p>
          <a:p>
            <a:r>
              <a:rPr lang="en-US" sz="2400" dirty="0"/>
              <a:t>External collaborative benchmarking. </a:t>
            </a:r>
          </a:p>
        </p:txBody>
      </p:sp>
    </p:spTree>
    <p:extLst>
      <p:ext uri="{BB962C8B-B14F-4D97-AF65-F5344CB8AC3E}">
        <p14:creationId xmlns:p14="http://schemas.microsoft.com/office/powerpoint/2010/main" val="1653463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Benchmarking in HE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Idealized best practices approach.</a:t>
            </a:r>
          </a:p>
          <a:p>
            <a:r>
              <a:rPr lang="en-US" sz="2400" dirty="0"/>
              <a:t>Activity-based benchmarking.</a:t>
            </a:r>
          </a:p>
          <a:p>
            <a:r>
              <a:rPr lang="en-US" sz="2400" dirty="0"/>
              <a:t>Vertical benchmarking.</a:t>
            </a:r>
          </a:p>
          <a:p>
            <a:r>
              <a:rPr lang="en-US" sz="2400" dirty="0"/>
              <a:t>Horizontal benchmarking.</a:t>
            </a:r>
          </a:p>
          <a:p>
            <a:r>
              <a:rPr lang="en-US" sz="2400" dirty="0"/>
              <a:t>Benchmarking strengthens institutions in increasingly competitive environments. </a:t>
            </a:r>
          </a:p>
          <a:p>
            <a:r>
              <a:rPr lang="en-US" sz="2400" dirty="0"/>
              <a:t>Quality merits subject benchmarking.</a:t>
            </a:r>
          </a:p>
        </p:txBody>
      </p:sp>
    </p:spTree>
    <p:extLst>
      <p:ext uri="{BB962C8B-B14F-4D97-AF65-F5344CB8AC3E}">
        <p14:creationId xmlns:p14="http://schemas.microsoft.com/office/powerpoint/2010/main" val="1283765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Subject Benchmarking: the New Institutional Audit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070522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Subject Benchmarking: the new institutional audit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Efforts </a:t>
            </a:r>
            <a:r>
              <a:rPr lang="en-US" sz="2400" dirty="0"/>
              <a:t>to operating quality, focusing on subject benchmarking.</a:t>
            </a:r>
          </a:p>
          <a:p>
            <a:r>
              <a:rPr lang="en-US" sz="2400" dirty="0"/>
              <a:t>Describes nature of study and expected academic standards.</a:t>
            </a:r>
          </a:p>
          <a:p>
            <a:r>
              <a:rPr lang="en-US" sz="2400" dirty="0"/>
              <a:t>Offers general guidance for articulating learning outcomes. </a:t>
            </a:r>
          </a:p>
          <a:p>
            <a:r>
              <a:rPr lang="en-US" sz="2400" dirty="0"/>
              <a:t>Provides a picture of what a learner might be expected to know, do and understand. </a:t>
            </a:r>
          </a:p>
        </p:txBody>
      </p:sp>
    </p:spTree>
    <p:extLst>
      <p:ext uri="{BB962C8B-B14F-4D97-AF65-F5344CB8AC3E}">
        <p14:creationId xmlns:p14="http://schemas.microsoft.com/office/powerpoint/2010/main" val="145089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Quality Assurance in HE: An Evolving Discourse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Critical for social, economic and technological development.</a:t>
            </a:r>
          </a:p>
          <a:p>
            <a:r>
              <a:rPr lang="en-US" sz="2400" dirty="0"/>
              <a:t>Creation of new knowledge, paramount concern of higher education. </a:t>
            </a:r>
          </a:p>
          <a:p>
            <a:r>
              <a:rPr lang="en-US" sz="2400" dirty="0"/>
              <a:t>Developing young minds to grapple with the emerging concerns and imperatives of future.</a:t>
            </a:r>
          </a:p>
          <a:p>
            <a:r>
              <a:rPr lang="en-US" sz="2400" dirty="0"/>
              <a:t>Facilitator in designing interventions to ensure equity.</a:t>
            </a:r>
          </a:p>
          <a:p>
            <a:r>
              <a:rPr lang="en-US" sz="2400" dirty="0"/>
              <a:t>Platform for breaking the isolation across knowledge domains to usher in multi and interdisciplinary.</a:t>
            </a:r>
          </a:p>
        </p:txBody>
      </p:sp>
    </p:spTree>
    <p:extLst>
      <p:ext uri="{BB962C8B-B14F-4D97-AF65-F5344CB8AC3E}">
        <p14:creationId xmlns:p14="http://schemas.microsoft.com/office/powerpoint/2010/main" val="445342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Subject Benchmarking:</a:t>
            </a:r>
            <a:r>
              <a:rPr lang="en-US" sz="3600" dirty="0"/>
              <a:t> the new institutional audit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Allows for flexibility and innovation in </a:t>
            </a:r>
            <a:r>
              <a:rPr lang="en-US" sz="2400" dirty="0" err="1"/>
              <a:t>programme</a:t>
            </a:r>
            <a:r>
              <a:rPr lang="en-US" sz="2400" dirty="0"/>
              <a:t> design within an agreed  framework.  </a:t>
            </a:r>
          </a:p>
          <a:p>
            <a:r>
              <a:rPr lang="en-US" sz="2400" dirty="0"/>
              <a:t>Might require other reference points in some areas like in Vocational programs.</a:t>
            </a:r>
          </a:p>
          <a:p>
            <a:r>
              <a:rPr lang="en-US" sz="2400" dirty="0"/>
              <a:t>Useful reference points in design, delivery and review. </a:t>
            </a:r>
          </a:p>
          <a:p>
            <a:r>
              <a:rPr lang="en-US" sz="2400" dirty="0"/>
              <a:t>Requires listing of vital parameters pertaining to teaching and learning and certifying. </a:t>
            </a:r>
          </a:p>
        </p:txBody>
      </p:sp>
    </p:spTree>
    <p:extLst>
      <p:ext uri="{BB962C8B-B14F-4D97-AF65-F5344CB8AC3E}">
        <p14:creationId xmlns:p14="http://schemas.microsoft.com/office/powerpoint/2010/main" val="1518295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of Quality Tools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1107312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Implementation of Quality Tools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Universities need to empower youth with skills needed by modern world. </a:t>
            </a:r>
          </a:p>
          <a:p>
            <a:r>
              <a:rPr lang="en-US" sz="2400" dirty="0"/>
              <a:t>Discourses on quality assurance need to focus on</a:t>
            </a:r>
          </a:p>
          <a:p>
            <a:pPr lvl="1"/>
            <a:r>
              <a:rPr lang="en-US" sz="2200" dirty="0"/>
              <a:t>Subject specific benchmarking with proper detailing.</a:t>
            </a:r>
          </a:p>
          <a:p>
            <a:pPr lvl="1"/>
            <a:r>
              <a:rPr lang="en-US" sz="2200" dirty="0"/>
              <a:t>Broad and diverse curricular provisions.</a:t>
            </a:r>
          </a:p>
          <a:p>
            <a:pPr lvl="1"/>
            <a:r>
              <a:rPr lang="en-US" sz="2200" dirty="0"/>
              <a:t>Qualified, competent and caring faculty with academic freedom and institutional support.</a:t>
            </a:r>
          </a:p>
          <a:p>
            <a:pPr lvl="1"/>
            <a:r>
              <a:rPr lang="en-US" sz="2200" dirty="0"/>
              <a:t>ICT which expands opportunity and maintains quality.</a:t>
            </a:r>
          </a:p>
          <a:p>
            <a:pPr lvl="1"/>
            <a:r>
              <a:rPr lang="en-US" sz="2200" dirty="0"/>
              <a:t>Context specific assessment and accreditation.</a:t>
            </a:r>
          </a:p>
          <a:p>
            <a:pPr lvl="1"/>
            <a:r>
              <a:rPr lang="en-US" sz="2200" dirty="0"/>
              <a:t>Pursuit of real efficiencies and financial prudence.</a:t>
            </a:r>
          </a:p>
          <a:p>
            <a:pPr lvl="1"/>
            <a:r>
              <a:rPr lang="en-US" sz="2200" dirty="0"/>
              <a:t>Substantial increase in public funding over current expenditure levels.</a:t>
            </a:r>
          </a:p>
        </p:txBody>
      </p:sp>
    </p:spTree>
    <p:extLst>
      <p:ext uri="{BB962C8B-B14F-4D97-AF65-F5344CB8AC3E}">
        <p14:creationId xmlns:p14="http://schemas.microsoft.com/office/powerpoint/2010/main" val="507868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2801983"/>
            <a:ext cx="9982200" cy="914400"/>
          </a:xfrm>
        </p:spPr>
        <p:txBody>
          <a:bodyPr>
            <a:noAutofit/>
          </a:bodyPr>
          <a:lstStyle/>
          <a:p>
            <a:r>
              <a:rPr lang="en-US" sz="7000" dirty="0"/>
              <a:t>Thank You!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0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Quality Assurance in HE: An Evolving Discourse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Blossoming of qualitative aspects of knowledge.</a:t>
            </a:r>
          </a:p>
          <a:p>
            <a:r>
              <a:rPr lang="en-US" sz="2400" dirty="0"/>
              <a:t>Setting up of newer institutions with a predominant focus on quality.</a:t>
            </a:r>
          </a:p>
          <a:p>
            <a:r>
              <a:rPr lang="en-US" sz="2400" dirty="0"/>
              <a:t>Uneven distribution of resources favoring smaller systems.</a:t>
            </a:r>
          </a:p>
          <a:p>
            <a:r>
              <a:rPr lang="en-US" sz="2400" dirty="0"/>
              <a:t>Institutions thrived on patronage of governments.</a:t>
            </a:r>
          </a:p>
        </p:txBody>
      </p:sp>
    </p:spTree>
    <p:extLst>
      <p:ext uri="{BB962C8B-B14F-4D97-AF65-F5344CB8AC3E}">
        <p14:creationId xmlns:p14="http://schemas.microsoft.com/office/powerpoint/2010/main" val="187086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Quality Assurance in HE: An Evolving Discourse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Most countries go for “</a:t>
            </a:r>
            <a:r>
              <a:rPr lang="en-US" sz="2400" dirty="0" err="1"/>
              <a:t>massification</a:t>
            </a:r>
            <a:r>
              <a:rPr lang="en-US" sz="2400" dirty="0"/>
              <a:t>” for achieving higher GER. </a:t>
            </a:r>
          </a:p>
          <a:p>
            <a:r>
              <a:rPr lang="en-US" sz="2400" dirty="0"/>
              <a:t>Focus on enhancing access made quality of higher education a casualty.</a:t>
            </a:r>
          </a:p>
          <a:p>
            <a:r>
              <a:rPr lang="en-US" sz="2400" dirty="0"/>
              <a:t>Mismatch between demand and supply led to emergence of private entrepreneurship in higher education.</a:t>
            </a:r>
          </a:p>
          <a:p>
            <a:r>
              <a:rPr lang="en-US" sz="2400" dirty="0"/>
              <a:t>Quality-a dominant lacuna concern in most private institutions.</a:t>
            </a:r>
          </a:p>
        </p:txBody>
      </p:sp>
    </p:spTree>
    <p:extLst>
      <p:ext uri="{BB962C8B-B14F-4D97-AF65-F5344CB8AC3E}">
        <p14:creationId xmlns:p14="http://schemas.microsoft.com/office/powerpoint/2010/main" val="50052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Quality Assurance in HE: An Evolving Discourse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Curricular design lack inculcation of spirit of enquiry, courage to question, creativity, problem solving and decision making skills – important ingredients of quality teaching and learning.</a:t>
            </a:r>
          </a:p>
          <a:p>
            <a:r>
              <a:rPr lang="en-US" sz="2400" dirty="0"/>
              <a:t>Ensuring access with equity and quality – a real challenge.</a:t>
            </a:r>
          </a:p>
          <a:p>
            <a:r>
              <a:rPr lang="en-US" sz="2400" dirty="0"/>
              <a:t>Making available HE at affordable cost - another challenge.</a:t>
            </a:r>
          </a:p>
          <a:p>
            <a:r>
              <a:rPr lang="en-US" sz="2400" dirty="0"/>
              <a:t>Identity and governance crises- other challenges.</a:t>
            </a:r>
          </a:p>
        </p:txBody>
      </p:sp>
    </p:spTree>
    <p:extLst>
      <p:ext uri="{BB962C8B-B14F-4D97-AF65-F5344CB8AC3E}">
        <p14:creationId xmlns:p14="http://schemas.microsoft.com/office/powerpoint/2010/main" val="77173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Assessment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31999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sz="4000" dirty="0"/>
              <a:t>Quality Assessment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Increasing emphasis on Quality management in HE</a:t>
            </a:r>
          </a:p>
          <a:p>
            <a:r>
              <a:rPr lang="en-US" sz="2400" dirty="0"/>
              <a:t>Many governments have set up agencies for quality assessment.</a:t>
            </a:r>
          </a:p>
          <a:p>
            <a:r>
              <a:rPr lang="en-US" sz="2400" dirty="0"/>
              <a:t>Voluntary/ mandatory arrangements put in place.</a:t>
            </a:r>
          </a:p>
          <a:p>
            <a:r>
              <a:rPr lang="en-US" sz="2400" dirty="0"/>
              <a:t>Subject assessment, academic audits and innovative approaches mandated.</a:t>
            </a:r>
          </a:p>
          <a:p>
            <a:r>
              <a:rPr lang="en-US" sz="2400" dirty="0"/>
              <a:t>Accreditation with varying academic standards.</a:t>
            </a:r>
          </a:p>
          <a:p>
            <a:r>
              <a:rPr lang="en-US" sz="2400" dirty="0"/>
              <a:t>Some practices are costlier, but all these aim at improving learning and assuring academic standards.</a:t>
            </a:r>
          </a:p>
        </p:txBody>
      </p:sp>
    </p:spTree>
    <p:extLst>
      <p:ext uri="{BB962C8B-B14F-4D97-AF65-F5344CB8AC3E}">
        <p14:creationId xmlns:p14="http://schemas.microsoft.com/office/powerpoint/2010/main" val="299798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Quality Assessment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Quality rankings by some rely upon information gleaned from surveys.</a:t>
            </a:r>
          </a:p>
          <a:p>
            <a:r>
              <a:rPr lang="en-US" sz="2400" dirty="0"/>
              <a:t>Valid and useful academic quality information produced.</a:t>
            </a:r>
          </a:p>
          <a:p>
            <a:r>
              <a:rPr lang="en-US" sz="2400" dirty="0"/>
              <a:t>Most countries seeking effective national framework for academic quality.</a:t>
            </a:r>
          </a:p>
          <a:p>
            <a:r>
              <a:rPr lang="en-US" sz="2400" dirty="0"/>
              <a:t>Degree framework and subject benchmarks with learning outcomes emerging.</a:t>
            </a:r>
          </a:p>
          <a:p>
            <a:r>
              <a:rPr lang="en-US" sz="2400" dirty="0"/>
              <a:t>State mandated external assessment of internal quality assurance. </a:t>
            </a:r>
          </a:p>
        </p:txBody>
      </p:sp>
    </p:spTree>
    <p:extLst>
      <p:ext uri="{BB962C8B-B14F-4D97-AF65-F5344CB8AC3E}">
        <p14:creationId xmlns:p14="http://schemas.microsoft.com/office/powerpoint/2010/main" val="223047701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114</TotalTime>
  <Words>1238</Words>
  <Application>Microsoft Macintosh PowerPoint</Application>
  <PresentationFormat>Widescreen</PresentationFormat>
  <Paragraphs>150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Century Schoolbook</vt:lpstr>
      <vt:lpstr>Wingdings 2</vt:lpstr>
      <vt:lpstr>View</vt:lpstr>
      <vt:lpstr>Historical Progress Towards Quality Higher Education</vt:lpstr>
      <vt:lpstr>Significance of the Discourse on Quality Assurance in HE</vt:lpstr>
      <vt:lpstr>Quality Assurance in HE: An Evolving Discourse</vt:lpstr>
      <vt:lpstr>Quality Assurance in HE: An Evolving Discourse</vt:lpstr>
      <vt:lpstr>Quality Assurance in HE: An Evolving Discourse</vt:lpstr>
      <vt:lpstr>Quality Assurance in HE: An Evolving Discourse</vt:lpstr>
      <vt:lpstr>Quality Assessment</vt:lpstr>
      <vt:lpstr>Quality Assessment</vt:lpstr>
      <vt:lpstr>Quality Assessment</vt:lpstr>
      <vt:lpstr>Quality Assessment</vt:lpstr>
      <vt:lpstr>Policy Shifts</vt:lpstr>
      <vt:lpstr>Policy Shifts</vt:lpstr>
      <vt:lpstr>Policy Shifts</vt:lpstr>
      <vt:lpstr>Major Challenge: Rethinking Quality</vt:lpstr>
      <vt:lpstr>Major Challenge: Rethinking Quality</vt:lpstr>
      <vt:lpstr>Major Challenge: Rethinking Quality</vt:lpstr>
      <vt:lpstr>Major Challenge: Rethinking Quality</vt:lpstr>
      <vt:lpstr>Major Challenge: Rethinking Quality</vt:lpstr>
      <vt:lpstr>Emergence of New Quality Assurance Practices</vt:lpstr>
      <vt:lpstr>Emergence of New Quality Assurance Practices</vt:lpstr>
      <vt:lpstr>Emergence of New Quality Assurance Practices</vt:lpstr>
      <vt:lpstr>National Higher Education Qualification Framework</vt:lpstr>
      <vt:lpstr>National Higher Education Qualification Framework</vt:lpstr>
      <vt:lpstr>National Higher Education Qualification Framework</vt:lpstr>
      <vt:lpstr>Benchmarking in HE </vt:lpstr>
      <vt:lpstr>Benchmarking in HE</vt:lpstr>
      <vt:lpstr>Benchmarking in HE</vt:lpstr>
      <vt:lpstr>Subject Benchmarking: the New Institutional Audit</vt:lpstr>
      <vt:lpstr>Subject Benchmarking: the new institutional audit</vt:lpstr>
      <vt:lpstr>Subject Benchmarking: the new institutional audit</vt:lpstr>
      <vt:lpstr>Implementation of Quality Tools</vt:lpstr>
      <vt:lpstr>Implementation of Quality Tools</vt:lpstr>
      <vt:lpstr>Thank You!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Progress Towards Quality Higher Education</dc:title>
  <dc:creator>parul tomar</dc:creator>
  <cp:lastModifiedBy>Microsoft Office User</cp:lastModifiedBy>
  <cp:revision>18</cp:revision>
  <dcterms:created xsi:type="dcterms:W3CDTF">2017-11-17T17:48:15Z</dcterms:created>
  <dcterms:modified xsi:type="dcterms:W3CDTF">2017-12-17T09:02:33Z</dcterms:modified>
</cp:coreProperties>
</file>